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5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6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131C-A6CB-4AF5-BFFA-B62EC085A9F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0A55-DA0C-4970-ADD9-EE8242FF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479"/>
            <a:ext cx="7886700" cy="1325563"/>
          </a:xfrm>
        </p:spPr>
        <p:txBody>
          <a:bodyPr>
            <a:normAutofit/>
          </a:bodyPr>
          <a:lstStyle/>
          <a:p>
            <a:r>
              <a:rPr lang="en-US" sz="31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đặt vấn đề: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chương trình tính chu vi (</a:t>
            </a:r>
            <a:r>
              <a:rPr 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và diện tích (</a:t>
            </a:r>
            <a:r>
              <a:rPr 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của hình chữ nhật với chiều dài (</a:t>
            </a:r>
            <a:r>
              <a:rPr 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và chiều rộng (</a:t>
            </a:r>
            <a:r>
              <a:rPr 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bất kì</a:t>
            </a:r>
            <a:r>
              <a:rPr lang="en-US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43200" y="2163153"/>
            <a:ext cx="4708477" cy="2347415"/>
          </a:xfrm>
          <a:prstGeom prst="cloudCallout">
            <a:avLst>
              <a:gd name="adj1" fmla="val -56485"/>
              <a:gd name="adj2" fmla="val 64245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Input, Output của bài toán trên?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306" y="1897039"/>
            <a:ext cx="651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Nhập chiều dài (a), chiều rộng (b)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Tìm chu vi (CV), diện tích (S)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329202" y="2851146"/>
            <a:ext cx="4708477" cy="2347415"/>
          </a:xfrm>
          <a:prstGeom prst="cloudCallout">
            <a:avLst>
              <a:gd name="adj1" fmla="val -63732"/>
              <a:gd name="adj2" fmla="val 537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bài toán trên theo em chiều dài (a), chiều rộng (b) nhận các giá trị như thế nào? (số nguyên, số thực, kí tự,…)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10" r="99597">
                        <a14:foregroundMark x1="29435" y1="22549" x2="24597" y2="19608"/>
                        <a14:foregroundMark x1="22581" y1="6373" x2="32661" y2="6373"/>
                        <a14:foregroundMark x1="27419" y1="6373" x2="28629" y2="980"/>
                        <a14:foregroundMark x1="43548" y1="12255" x2="43548" y2="4902"/>
                        <a14:foregroundMark x1="57661" y1="11275" x2="62500" y2="9314"/>
                        <a14:foregroundMark x1="66935" y1="13235" x2="71774" y2="8824"/>
                        <a14:foregroundMark x1="72984" y1="9804" x2="78226" y2="6373"/>
                        <a14:foregroundMark x1="75806" y1="19608" x2="75806" y2="14216"/>
                        <a14:foregroundMark x1="75000" y1="25000" x2="74194" y2="21078"/>
                        <a14:foregroundMark x1="31452" y1="17157" x2="30645" y2="11275"/>
                        <a14:foregroundMark x1="60081" y1="3431" x2="68548" y2="7353"/>
                        <a14:foregroundMark x1="69758" y1="22059" x2="69758" y2="19608"/>
                        <a14:foregroundMark x1="79839" y1="16176" x2="77823" y2="13235"/>
                        <a14:foregroundMark x1="33468" y1="7843" x2="35484" y2="9314"/>
                        <a14:foregroundMark x1="22984" y1="12255" x2="23790" y2="16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32" y="4296553"/>
            <a:ext cx="3091787" cy="2543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4" b="100000" l="510" r="100000">
                        <a14:foregroundMark x1="13776" y1="43669" x2="7653" y2="26873"/>
                        <a14:foregroundMark x1="17347" y1="49871" x2="15306" y2="46253"/>
                        <a14:foregroundMark x1="20663" y1="16537" x2="20408" y2="1809"/>
                        <a14:foregroundMark x1="22194" y1="24031" x2="22194" y2="20672"/>
                        <a14:foregroundMark x1="84694" y1="26615" x2="92092" y2="5426"/>
                        <a14:foregroundMark x1="82653" y1="34109" x2="82143" y2="29457"/>
                        <a14:foregroundMark x1="64286" y1="42377" x2="66837" y2="33592"/>
                        <a14:foregroundMark x1="48980" y1="46512" x2="52296" y2="36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" y="4244552"/>
            <a:ext cx="2483892" cy="24522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82206" y="3178692"/>
            <a:ext cx="4982285" cy="169232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được chiều dài và chiều rộng trên nhận giá trị nào thì chúng ta cùng tìm hiểu bài 4 và 5 nhé! 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4" b="97989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10" y="3472971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 animBg="1"/>
      <p:bldP spid="7" grpId="1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03" y="92429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Pascal: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b="1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biến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&gt;:&lt;</a:t>
            </a:r>
            <a:r>
              <a:rPr lang="en-US" sz="3200" b="1" i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dữ liệu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&gt;;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7" y="2506662"/>
            <a:ext cx="7886700" cy="4351338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đó: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biến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hoặc nhiều tên biến, các tên biến được viết cách nhau bởi dấu phẩy;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 dữ liệu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là một trong các kiểu dữ liệu chuẩn hoặc kiểu dữ liệu do người lập trình định nghĩa.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610" y="2479365"/>
            <a:ext cx="8064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chú ý:</a:t>
            </a:r>
          </a:p>
          <a:p>
            <a:pPr marL="860425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biến dùng trong chương trình đều phải khai báo tên và kiểu dữ liệu của biến. Mỗi biến chỉ khai báo một lần.</a:t>
            </a:r>
          </a:p>
          <a:p>
            <a:pPr marL="860425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tên biến gợi nhớ ý nghĩa của biến</a:t>
            </a:r>
          </a:p>
          <a:p>
            <a:pPr marL="860425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tên biến quá ngắn hoặc quá dài</a:t>
            </a:r>
          </a:p>
          <a:p>
            <a:pPr marL="860425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báo biến cần lưu ý đến phạm vi giá trị của biến.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1212" y="5256226"/>
            <a:ext cx="5459104" cy="9987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2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CV, S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47" y="171558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báo biến:</a:t>
            </a:r>
            <a:endParaRPr lang="en-US" sz="28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6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838200"/>
            <a:ext cx="8686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Chương 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trình dịch Pascal sẽ cấp phát bao nhiêu byte bộ nhớ cho các biến trong khai báo sau?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j: integer;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x: extended;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k: word;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4800600"/>
            <a:ext cx="609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5744" y="763137"/>
            <a:ext cx="7086600" cy="52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 Em có nhận xét gì về khai báo sau?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Hãy viết lại khai báo hợp lí hơn.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real; 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n: integer;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a: real;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integer;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b1: real;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c2: real;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integer;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real;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2628822"/>
            <a:ext cx="4267200" cy="11699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p, a, b1, c2,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real;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j, 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integer;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89044" y="3023316"/>
            <a:ext cx="990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5439" y="881980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ra lỗi trong các khai báo sau: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i, j: interger;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a, b, c: real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x; y: extended;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k, l word;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239" y="3433549"/>
            <a:ext cx="8001000" cy="28931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tên kiểu dữ liệu: inte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integer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Tx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Thiếu dấu chấm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phẩy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cuối dòng khai báo.</a:t>
            </a:r>
          </a:p>
          <a:p>
            <a:pPr marL="342900" indent="-342900">
              <a:lnSpc>
                <a:spcPct val="130000"/>
              </a:lnSpc>
              <a:buFontTx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dấu chấm phẩy ngăn cách giữa các biến.</a:t>
            </a:r>
          </a:p>
          <a:p>
            <a:pPr marL="342900" indent="-342900">
              <a:lnSpc>
                <a:spcPct val="130000"/>
              </a:lnSpc>
              <a:buFontTx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Thiếu dấu hai chấm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ngăn cách giữa biến và tên kiểu dữ liệu.</a:t>
            </a:r>
          </a:p>
        </p:txBody>
      </p:sp>
    </p:spTree>
    <p:extLst>
      <p:ext uri="{BB962C8B-B14F-4D97-AF65-F5344CB8AC3E}">
        <p14:creationId xmlns:p14="http://schemas.microsoft.com/office/powerpoint/2010/main" val="3561120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M ƠN LẢO ĐẾN THĂM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93" y="1198418"/>
            <a:ext cx="6605443" cy="49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415" y="2200536"/>
            <a:ext cx="7772400" cy="2387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i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&amp; 5</a:t>
            </a:r>
            <a: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kiểu dữ liệu chuẩn</a:t>
            </a:r>
            <a:r>
              <a:rPr lang="en-US" sz="53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báo biến</a:t>
            </a:r>
            <a:r>
              <a:rPr lang="en-US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Sách Sách Xếp Chồng Minh Họa Sách Hoạt Hình Sách, Sách Clipart,  Sách, Sách Xếp Chồng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6875" l="10000" r="90000">
                        <a14:foregroundMark x1="60313" y1="64531" x2="80938" y2="56563"/>
                        <a14:foregroundMark x1="46406" y1="77813" x2="70000" y2="73594"/>
                        <a14:foregroundMark x1="59844" y1="90469" x2="90156" y2="76250"/>
                        <a14:foregroundMark x1="52031" y1="37969" x2="54063" y2="1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78" y="4131030"/>
            <a:ext cx="2601273" cy="26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33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071" y="211222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ngôn ngữ lập trình thường cung cấp một số kiểu dữ liệu chuẩn cho biết:</a:t>
            </a:r>
          </a:p>
          <a:p>
            <a:r>
              <a:rPr lang="en-US" sz="32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giá trị có thể lưu trữ</a:t>
            </a:r>
          </a:p>
          <a:p>
            <a:r>
              <a:rPr lang="en-US" sz="32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lượng bộ nhớ cần thiết để lưu trữ</a:t>
            </a:r>
          </a:p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toán tác động lên dữ liệu 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0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96612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Kiểu nguyên </a:t>
            </a:r>
            <a:endParaRPr lang="en-US" sz="36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98570689"/>
              </p:ext>
            </p:extLst>
          </p:nvPr>
        </p:nvGraphicFramePr>
        <p:xfrm>
          <a:off x="628650" y="2291686"/>
          <a:ext cx="8000999" cy="4186637"/>
        </p:xfrm>
        <a:graphic>
          <a:graphicData uri="http://schemas.openxmlformats.org/drawingml/2006/table">
            <a:tbl>
              <a:tblPr/>
              <a:tblGrid>
                <a:gridCol w="181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5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byte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0 đến 255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byte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4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byte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0 đến 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4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Longint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byte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42949" y="1899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kiểu dữ liệu chuẩn</a:t>
            </a:r>
            <a:endParaRPr lang="en-US" sz="32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9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Kiểu số thực</a:t>
            </a:r>
            <a:endParaRPr lang="en-US" sz="36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31586519"/>
              </p:ext>
            </p:extLst>
          </p:nvPr>
        </p:nvGraphicFramePr>
        <p:xfrm>
          <a:off x="990600" y="1905000"/>
          <a:ext cx="7543801" cy="3406188"/>
        </p:xfrm>
        <a:graphic>
          <a:graphicData uri="http://schemas.openxmlformats.org/drawingml/2006/table">
            <a:tbl>
              <a:tblPr/>
              <a:tblGrid>
                <a:gridCol w="196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hoặc có giá trị tuyệt đối nằm trong phạm vi từ 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5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hoặc có giá trị tuyệt đối nằm trong phạm vi từ 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-4932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63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Kiểu kí tự</a:t>
            </a:r>
            <a:endParaRPr lang="en-US" sz="36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92482098"/>
              </p:ext>
            </p:extLst>
          </p:nvPr>
        </p:nvGraphicFramePr>
        <p:xfrm>
          <a:off x="800099" y="1568355"/>
          <a:ext cx="7543801" cy="1951848"/>
        </p:xfrm>
        <a:graphic>
          <a:graphicData uri="http://schemas.openxmlformats.org/drawingml/2006/table">
            <a:tbl>
              <a:tblPr/>
              <a:tblGrid>
                <a:gridCol w="196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kí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tự trong bộ mãi ASCII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8650" y="35202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Kiểu lôgic</a:t>
            </a:r>
            <a:endParaRPr lang="en-US" sz="36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933519"/>
              </p:ext>
            </p:extLst>
          </p:nvPr>
        </p:nvGraphicFramePr>
        <p:xfrm>
          <a:off x="800099" y="4582235"/>
          <a:ext cx="7543801" cy="1951848"/>
        </p:xfrm>
        <a:graphic>
          <a:graphicData uri="http://schemas.openxmlformats.org/drawingml/2006/table">
            <a:tbl>
              <a:tblPr/>
              <a:tblGrid>
                <a:gridCol w="196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 hoặc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false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6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837433"/>
            <a:ext cx="9144000" cy="50299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nhận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là 200. Giá trị của A nằm trong phạm vi của kiểu dữ liệu nào?</a:t>
            </a:r>
          </a:p>
          <a:p>
            <a:pPr marL="514350" indent="-514350">
              <a:lnSpc>
                <a:spcPct val="120000"/>
              </a:lnSpc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Chọn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 dữ liệu nào cho A là hợp lí nhất?</a:t>
            </a:r>
          </a:p>
          <a:p>
            <a:pPr marL="514350" indent="-514350">
              <a:lnSpc>
                <a:spcPct val="120000"/>
              </a:lnSpc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A. byte 	B. integer	C. word	D. longint</a:t>
            </a:r>
          </a:p>
          <a:p>
            <a:pPr marL="514350" indent="-514350">
              <a:lnSpc>
                <a:spcPct val="120000"/>
              </a:lnSpc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là 3000. Vậy giá trị của B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 trong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 vi của kiểu dữ liệu nào?</a:t>
            </a:r>
          </a:p>
          <a:p>
            <a:pPr>
              <a:lnSpc>
                <a:spcPct val="120000"/>
              </a:lnSpc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Chọn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 dữ liệu nào cho B là hợp lí nhất?</a:t>
            </a:r>
          </a:p>
          <a:p>
            <a:pPr>
              <a:lnSpc>
                <a:spcPct val="120000"/>
              </a:lnSpc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A. byte	B. real	C. longint	D. integer</a:t>
            </a:r>
          </a:p>
        </p:txBody>
      </p:sp>
      <p:sp>
        <p:nvSpPr>
          <p:cNvPr id="3" name="Oval 2"/>
          <p:cNvSpPr/>
          <p:nvPr/>
        </p:nvSpPr>
        <p:spPr>
          <a:xfrm>
            <a:off x="327546" y="2590033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61546" y="5257033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658173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3.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là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50.2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;Vậy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của C nằm trong phạm vi của kiểu dữ liệu nào?</a:t>
            </a:r>
          </a:p>
          <a:p>
            <a:pPr marL="514350" indent="-514350">
              <a:lnSpc>
                <a:spcPct val="120000"/>
              </a:lnSpc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 dữ liệu nào cho C là hợp lí nhất?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Word.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 B.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Real.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 C.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Longint.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Extended.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34" y="34203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4.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là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‘M’;Vậy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 trị của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 trong phạm vi của kiểu dữ liệu nào?</a:t>
            </a:r>
          </a:p>
          <a:p>
            <a:pPr marL="514350" indent="-514350">
              <a:lnSpc>
                <a:spcPct val="120000"/>
              </a:lnSpc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 dữ liệu nào cho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 hợp lí nhất?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Word.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 B.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Real.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 C.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Char.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	D.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Boolean.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48134" y="229964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29334" y="504284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6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51" y="1"/>
            <a:ext cx="7886700" cy="1023582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Khai báo biến</a:t>
            </a:r>
            <a:endParaRPr lang="en-US" sz="32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173" y="10235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mtClean="0"/>
              <a:t/>
            </a:r>
            <a:br>
              <a:rPr lang="en-US" smtClean="0"/>
            </a:b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chương trình tính chu vi (CV) và diện tích (S) của hình chữ nhật với chiều dài (a) và chiều rộng (b) bất kì.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4" b="90000" l="10000" r="90000">
                        <a14:foregroundMark x1="61406" y1="83906" x2="47969" y2="63594"/>
                        <a14:foregroundMark x1="55313" y1="71719" x2="57344" y2="64531"/>
                        <a14:foregroundMark x1="49844" y1="69688" x2="42344" y2="71406"/>
                        <a14:foregroundMark x1="58281" y1="62969" x2="55000" y2="60625"/>
                        <a14:foregroundMark x1="46875" y1="61875" x2="42344" y2="63125"/>
                        <a14:foregroundMark x1="42344" y1="67813" x2="35938" y2="80625"/>
                        <a14:foregroundMark x1="40781" y1="73750" x2="37188" y2="68750"/>
                        <a14:foregroundMark x1="45781" y1="74063" x2="48281" y2="68281"/>
                        <a14:foregroundMark x1="63594" y1="85313" x2="68281" y2="74844"/>
                        <a14:foregroundMark x1="52969" y1="66250" x2="55781" y2="65469"/>
                        <a14:foregroundMark x1="34375" y1="70938" x2="42188" y2="66719"/>
                        <a14:foregroundMark x1="60313" y1="86719" x2="69688" y2="84688"/>
                        <a14:foregroundMark x1="68281" y1="84688" x2="68125" y2="80156"/>
                        <a14:foregroundMark x1="32813" y1="73906" x2="38281" y2="64688"/>
                        <a14:foregroundMark x1="38281" y1="65781" x2="41875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398">
            <a:off x="-256034" y="4328408"/>
            <a:ext cx="2377673" cy="237767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992572" y="3198351"/>
            <a:ext cx="5732059" cy="249754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tên và các kiểu dữ liệu của các biến cần dùng trong chương trình?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804" y="2531141"/>
            <a:ext cx="705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biến nhập vào: a, b     </a:t>
            </a:r>
            <a:r>
              <a:rPr lang="en-US" sz="28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thực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biến cần lấy ra: CV, S   </a:t>
            </a:r>
            <a:r>
              <a:rPr lang="en-US" sz="28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thực</a:t>
            </a:r>
            <a:endParaRPr lang="en-US" sz="28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800771" y="3417096"/>
            <a:ext cx="5732059" cy="249754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em, làm cách nào để chúng ta có thể sử dụng được các biến trên?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90000" l="10000" r="93281">
                        <a14:foregroundMark x1="75469" y1="32188" x2="83125" y2="11719"/>
                        <a14:foregroundMark x1="85313" y1="33594" x2="91875" y2="24375"/>
                        <a14:foregroundMark x1="70313" y1="34063" x2="69219" y2="27031"/>
                        <a14:foregroundMark x1="75938" y1="38906" x2="74844" y2="35469"/>
                        <a14:foregroundMark x1="82969" y1="37031" x2="84688" y2="35000"/>
                        <a14:foregroundMark x1="71719" y1="38906" x2="70781" y2="37188"/>
                        <a14:foregroundMark x1="77344" y1="49531" x2="87813" y2="44375"/>
                        <a14:foregroundMark x1="75000" y1="52812" x2="76250" y2="5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15" y="4340275"/>
            <a:ext cx="2711231" cy="2711231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569188" y="4025421"/>
            <a:ext cx="5732059" cy="2497540"/>
          </a:xfrm>
          <a:prstGeom prst="cloud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đi khai báo biến thì mới có thể sử dụng được biến đó.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8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6" grpId="1" animBg="1"/>
      <p:bldP spid="7" grpId="0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790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Bài toán đặt vấn đề:  Viết chương trình tính chu vi (CV) và diện tích (S) của hình chữ nhật với chiều dài (a) và chiều rộng (b) bất kì.</vt:lpstr>
      <vt:lpstr>Bài 4 &amp; 5 Một số kiểu dữ liệu chuẩn Khai báo biến </vt:lpstr>
      <vt:lpstr>PowerPoint Presentation</vt:lpstr>
      <vt:lpstr>1. Kiểu nguyên </vt:lpstr>
      <vt:lpstr>2. Kiểu số thực</vt:lpstr>
      <vt:lpstr>3. Kiểu kí tự</vt:lpstr>
      <vt:lpstr>PowerPoint Presentation</vt:lpstr>
      <vt:lpstr>PowerPoint Presentation</vt:lpstr>
      <vt:lpstr>II. Khai báo biến</vt:lpstr>
      <vt:lpstr>Trong Pascal: Var &lt;danh sách biến&gt;:&lt;kiểu dữ liệu&gt;;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&amp; 5 Khai báo biến Phép toán, biểu thức, câu lệnh gán</dc:title>
  <dc:creator>Administrator</dc:creator>
  <cp:lastModifiedBy>Windows User</cp:lastModifiedBy>
  <cp:revision>14</cp:revision>
  <dcterms:created xsi:type="dcterms:W3CDTF">2021-08-22T08:39:39Z</dcterms:created>
  <dcterms:modified xsi:type="dcterms:W3CDTF">2021-09-26T08:30:31Z</dcterms:modified>
</cp:coreProperties>
</file>